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15" r:id="rId16"/>
    <p:sldId id="270" r:id="rId17"/>
    <p:sldId id="271" r:id="rId18"/>
    <p:sldId id="272" r:id="rId19"/>
    <p:sldId id="273" r:id="rId20"/>
    <p:sldId id="314" r:id="rId21"/>
    <p:sldId id="274" r:id="rId22"/>
    <p:sldId id="275" r:id="rId23"/>
    <p:sldId id="276" r:id="rId24"/>
    <p:sldId id="313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312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297" r:id="rId55"/>
    <p:sldId id="298" r:id="rId56"/>
    <p:sldId id="299" r:id="rId57"/>
    <p:sldId id="300" r:id="rId58"/>
    <p:sldId id="301" r:id="rId59"/>
    <p:sldId id="302" r:id="rId60"/>
    <p:sldId id="303" r:id="rId6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6BA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D80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6" d="100"/>
          <a:sy n="26" d="100"/>
        </p:scale>
        <p:origin x="86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g_light.png" descr="bg_l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4415"/>
            <a:ext cx="24384003" cy="5346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sber_university_logo.png" descr="sber_university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016000"/>
            <a:ext cx="7378700" cy="1498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392000" y="3458497"/>
            <a:ext cx="21600000" cy="4320001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392000" y="8056491"/>
            <a:ext cx="21600000" cy="3600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269999" y="2709549"/>
            <a:ext cx="784773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>
              <a:defRPr>
                <a:solidFill>
                  <a:srgbClr val="70AD47"/>
                </a:solidFill>
              </a:defRPr>
            </a:lvl1pPr>
          </a:lstStyle>
          <a:p>
            <a:r>
              <a:t>Перезапуск DS</a:t>
            </a:r>
          </a:p>
        </p:txBody>
      </p:sp>
      <p:sp>
        <p:nvSpPr>
          <p:cNvPr id="1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953500"/>
            <a:ext cx="21844002" cy="774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i="1"/>
            </a:lvl1pPr>
            <a:lvl2pPr algn="ctr">
              <a:spcBef>
                <a:spcPts val="0"/>
              </a:spcBef>
              <a:defRPr i="1"/>
            </a:lvl2pPr>
            <a:lvl3pPr algn="ctr">
              <a:spcBef>
                <a:spcPts val="0"/>
              </a:spcBef>
              <a:defRPr i="1"/>
            </a:lvl3pPr>
            <a:lvl4pPr algn="ctr">
              <a:spcBef>
                <a:spcPts val="0"/>
              </a:spcBef>
              <a:defRPr i="1"/>
            </a:lvl4pPr>
            <a:lvl5pPr algn="ctr">
              <a:spcBef>
                <a:spcPts val="0"/>
              </a:spcBef>
              <a:defRPr i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9" name="«Место ввода цитаты»."/>
          <p:cNvSpPr txBox="1">
            <a:spLocks noGrp="1"/>
          </p:cNvSpPr>
          <p:nvPr>
            <p:ph type="body" sz="quarter" idx="13"/>
          </p:nvPr>
        </p:nvSpPr>
        <p:spPr>
          <a:xfrm>
            <a:off x="1270000" y="5765798"/>
            <a:ext cx="21844000" cy="14478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8800"/>
            </a:pPr>
            <a:endParaRPr/>
          </a:p>
        </p:txBody>
      </p:sp>
      <p:sp>
        <p:nvSpPr>
          <p:cNvPr id="10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Изображение"/>
          <p:cNvSpPr>
            <a:spLocks noGrp="1"/>
          </p:cNvSpPr>
          <p:nvPr>
            <p:ph type="pic" idx="13"/>
          </p:nvPr>
        </p:nvSpPr>
        <p:spPr>
          <a:xfrm>
            <a:off x="0" y="1"/>
            <a:ext cx="24384000" cy="13716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Текст заголовка</a:t>
            </a:r>
          </a:p>
        </p:txBody>
      </p:sp>
      <p:sp>
        <p:nvSpPr>
          <p:cNvPr id="12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bg object 16"/>
          <p:cNvSpPr/>
          <p:nvPr/>
        </p:nvSpPr>
        <p:spPr>
          <a:xfrm>
            <a:off x="-1" y="0"/>
            <a:ext cx="24377906" cy="1371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sz="3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371600" y="5334000"/>
            <a:ext cx="14986656" cy="3867150"/>
          </a:xfrm>
          <a:prstGeom prst="rect">
            <a:avLst/>
          </a:prstGeom>
        </p:spPr>
        <p:txBody>
          <a:bodyPr lIns="0" tIns="0" rIns="0" bIns="0" anchor="ctr"/>
          <a:lstStyle>
            <a:lvl1pPr defTabSz="1828800">
              <a:defRPr sz="13200"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3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392000" y="3454400"/>
            <a:ext cx="21600000" cy="43200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392000" y="8056799"/>
            <a:ext cx="21600000" cy="3600001"/>
          </a:xfrm>
          <a:prstGeom prst="rect">
            <a:avLst/>
          </a:prstGeom>
        </p:spPr>
        <p:txBody>
          <a:bodyPr/>
          <a:lstStyle>
            <a:lvl1pPr marL="0" indent="0" defTabSz="914400">
              <a:spcBef>
                <a:spcPts val="0"/>
              </a:spcBef>
              <a:buSzTx/>
              <a:buNone/>
            </a:lvl1pPr>
            <a:lvl2pPr marL="0" indent="0" defTabSz="914400">
              <a:spcBef>
                <a:spcPts val="0"/>
              </a:spcBef>
              <a:buSzTx/>
              <a:buNone/>
            </a:lvl2pPr>
            <a:lvl3pPr marL="0" indent="0" defTabSz="914400">
              <a:spcBef>
                <a:spcPts val="0"/>
              </a:spcBef>
              <a:buSzTx/>
              <a:buNone/>
            </a:lvl3pPr>
            <a:lvl4pPr marL="0" indent="0" defTabSz="914400">
              <a:spcBef>
                <a:spcPts val="0"/>
              </a:spcBef>
              <a:buSzTx/>
              <a:buNone/>
            </a:lvl4pPr>
            <a:lvl5pPr marL="0" indent="0" defTabSz="914400">
              <a:spcBef>
                <a:spcPts val="0"/>
              </a:spcBef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3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12412268" y="3512125"/>
            <a:ext cx="10821804" cy="893387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69999" y="1016000"/>
            <a:ext cx="21964074" cy="22860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3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270000" y="3512125"/>
            <a:ext cx="10701733" cy="8933875"/>
          </a:xfrm>
          <a:prstGeom prst="rect">
            <a:avLst/>
          </a:prstGeom>
        </p:spPr>
        <p:txBody>
          <a:bodyPr/>
          <a:lstStyle>
            <a:lvl1pPr marL="558800" indent="-558800"/>
            <a:lvl2pPr marL="1117600" indent="-558800"/>
            <a:lvl3pPr marL="1676400" indent="-558800"/>
            <a:lvl4pPr marL="2235200" indent="-558800"/>
            <a:lvl5pPr marL="2794000" indent="-558800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Изображение"/>
          <p:cNvSpPr>
            <a:spLocks noGrp="1"/>
          </p:cNvSpPr>
          <p:nvPr>
            <p:ph type="pic" idx="13"/>
          </p:nvPr>
        </p:nvSpPr>
        <p:spPr>
          <a:xfrm>
            <a:off x="3124200" y="997526"/>
            <a:ext cx="18135600" cy="77931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9138228"/>
            <a:ext cx="21844000" cy="158750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t>Текст заголовка</a:t>
            </a:r>
          </a:p>
        </p:txBody>
      </p:sp>
      <p:sp>
        <p:nvSpPr>
          <p:cNvPr id="5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11073247"/>
            <a:ext cx="21844000" cy="195695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12412268" y="952500"/>
            <a:ext cx="10669614" cy="11303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365173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Текст заголовка</a:t>
            </a:r>
          </a:p>
        </p:txBody>
      </p:sp>
      <p:sp>
        <p:nvSpPr>
          <p:cNvPr id="6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Текст заголовка</a:t>
            </a:r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bg_light.png" descr="bg_l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0"/>
            <a:ext cx="24384000" cy="5346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270000" y="1778000"/>
            <a:ext cx="21844000" cy="10160000"/>
          </a:xfrm>
          <a:prstGeom prst="rect">
            <a:avLst/>
          </a:prstGeom>
        </p:spPr>
        <p:txBody>
          <a:bodyPr/>
          <a:lstStyle>
            <a:lvl1pPr marL="555623" indent="-555623">
              <a:buSzPct val="100000"/>
            </a:lvl1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Изображение"/>
          <p:cNvSpPr>
            <a:spLocks noGrp="1"/>
          </p:cNvSpPr>
          <p:nvPr>
            <p:ph type="pic" sz="quarter" idx="13"/>
          </p:nvPr>
        </p:nvSpPr>
        <p:spPr>
          <a:xfrm>
            <a:off x="15290800" y="7035800"/>
            <a:ext cx="8331200" cy="56007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" name="Изображение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0" name="Изображение"/>
          <p:cNvSpPr>
            <a:spLocks noGrp="1"/>
          </p:cNvSpPr>
          <p:nvPr>
            <p:ph type="pic" idx="15"/>
          </p:nvPr>
        </p:nvSpPr>
        <p:spPr>
          <a:xfrm>
            <a:off x="1371600" y="1130300"/>
            <a:ext cx="13445837" cy="11468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6538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34998" marR="0" indent="-634998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217082" marR="0" indent="-582082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852083" marR="0" indent="-582082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248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312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375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39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502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66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Школа Android…"/>
          <p:cNvSpPr txBox="1">
            <a:spLocks noGrp="1"/>
          </p:cNvSpPr>
          <p:nvPr>
            <p:ph type="ctrTitle"/>
          </p:nvPr>
        </p:nvSpPr>
        <p:spPr>
          <a:xfrm>
            <a:off x="1391999" y="3458497"/>
            <a:ext cx="21600002" cy="4320001"/>
          </a:xfrm>
          <a:prstGeom prst="rect">
            <a:avLst/>
          </a:prstGeom>
        </p:spPr>
        <p:txBody>
          <a:bodyPr/>
          <a:lstStyle/>
          <a:p>
            <a:r>
              <a:t>Нейронные сети</a:t>
            </a:r>
          </a:p>
        </p:txBody>
      </p:sp>
      <p:sp>
        <p:nvSpPr>
          <p:cNvPr id="142" name="Текст 1"/>
          <p:cNvSpPr txBox="1">
            <a:spLocks noGrp="1"/>
          </p:cNvSpPr>
          <p:nvPr>
            <p:ph type="subTitle" sz="half" idx="1"/>
          </p:nvPr>
        </p:nvSpPr>
        <p:spPr>
          <a:xfrm>
            <a:off x="1391999" y="8056491"/>
            <a:ext cx="21600002" cy="3600001"/>
          </a:xfrm>
          <a:prstGeom prst="rect">
            <a:avLst/>
          </a:prstGeom>
        </p:spPr>
        <p:txBody>
          <a:bodyPr/>
          <a:lstStyle/>
          <a:p>
            <a:r>
              <a:t>Основы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Полносвязная сеть. Один нейрон</a:t>
            </a:r>
          </a:p>
        </p:txBody>
      </p:sp>
      <p:pic>
        <p:nvPicPr>
          <p:cNvPr id="176" name="Изображение" descr="Изображение"/>
          <p:cNvPicPr>
            <a:picLocks noChangeAspect="1"/>
          </p:cNvPicPr>
          <p:nvPr/>
        </p:nvPicPr>
        <p:blipFill>
          <a:blip r:embed="rId2"/>
          <a:srcRect t="21671"/>
          <a:stretch>
            <a:fillRect/>
          </a:stretch>
        </p:blipFill>
        <p:spPr>
          <a:xfrm>
            <a:off x="-43250" y="5468294"/>
            <a:ext cx="24470500" cy="8252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8712"/>
            </a:lvl1pPr>
          </a:lstStyle>
          <a:p>
            <a:r>
              <a:t>Полносвязная сеть. Комбинация нейронов</a:t>
            </a:r>
          </a:p>
        </p:txBody>
      </p:sp>
      <p:pic>
        <p:nvPicPr>
          <p:cNvPr id="179" name="Изображение" descr="Изображение"/>
          <p:cNvPicPr>
            <a:picLocks noChangeAspect="1"/>
          </p:cNvPicPr>
          <p:nvPr/>
        </p:nvPicPr>
        <p:blipFill>
          <a:blip r:embed="rId2"/>
          <a:srcRect t="22577"/>
          <a:stretch>
            <a:fillRect/>
          </a:stretch>
        </p:blipFill>
        <p:spPr>
          <a:xfrm>
            <a:off x="-31955" y="5543447"/>
            <a:ext cx="24447909" cy="8164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Полносвязная сеть. Скрытый слой</a:t>
            </a:r>
          </a:p>
        </p:txBody>
      </p:sp>
      <p:pic>
        <p:nvPicPr>
          <p:cNvPr id="182" name="Изображение" descr="Изображение"/>
          <p:cNvPicPr>
            <a:picLocks noChangeAspect="1"/>
          </p:cNvPicPr>
          <p:nvPr/>
        </p:nvPicPr>
        <p:blipFill>
          <a:blip r:embed="rId2"/>
          <a:srcRect t="14844"/>
          <a:stretch>
            <a:fillRect/>
          </a:stretch>
        </p:blipFill>
        <p:spPr>
          <a:xfrm>
            <a:off x="-23712" y="4544951"/>
            <a:ext cx="24431423" cy="9159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624"/>
            </a:lvl1pPr>
          </a:lstStyle>
          <a:p>
            <a:r>
              <a:t>Полносвязная сеть. Входы одного нейрона</a:t>
            </a:r>
          </a:p>
        </p:txBody>
      </p:sp>
      <p:pic>
        <p:nvPicPr>
          <p:cNvPr id="185" name="Изображение" descr="Изображение"/>
          <p:cNvPicPr>
            <a:picLocks noChangeAspect="1"/>
          </p:cNvPicPr>
          <p:nvPr/>
        </p:nvPicPr>
        <p:blipFill>
          <a:blip r:embed="rId2"/>
          <a:srcRect t="17140"/>
          <a:stretch>
            <a:fillRect/>
          </a:stretch>
        </p:blipFill>
        <p:spPr>
          <a:xfrm>
            <a:off x="-22278" y="4803459"/>
            <a:ext cx="24384001" cy="8923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Полносвязная сеть. Глубокая сеть</a:t>
            </a:r>
          </a:p>
        </p:txBody>
      </p:sp>
      <p:pic>
        <p:nvPicPr>
          <p:cNvPr id="188" name="Изображение" descr="Изображение"/>
          <p:cNvPicPr>
            <a:picLocks noChangeAspect="1"/>
          </p:cNvPicPr>
          <p:nvPr/>
        </p:nvPicPr>
        <p:blipFill>
          <a:blip r:embed="rId2"/>
          <a:srcRect t="14407"/>
          <a:stretch>
            <a:fillRect/>
          </a:stretch>
        </p:blipFill>
        <p:spPr>
          <a:xfrm>
            <a:off x="-8987" y="4582650"/>
            <a:ext cx="24401973" cy="91449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Активация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514517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Активация. Важность активации</a:t>
            </a:r>
          </a:p>
        </p:txBody>
      </p:sp>
      <p:pic>
        <p:nvPicPr>
          <p:cNvPr id="191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558" y="3339455"/>
            <a:ext cx="12124089" cy="10365914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half" idx="1"/>
          </p:nvPr>
        </p:nvSpPr>
        <p:spPr>
          <a:xfrm>
            <a:off x="1270000" y="3149600"/>
            <a:ext cx="10331805" cy="9296400"/>
          </a:xfrm>
          <a:prstGeom prst="rect">
            <a:avLst/>
          </a:prstGeom>
        </p:spPr>
        <p:txBody>
          <a:bodyPr anchor="ctr"/>
          <a:lstStyle/>
          <a:p>
            <a:pPr>
              <a:buFont typeface="Courier New"/>
              <a:buChar char="o"/>
            </a:pPr>
            <a:r>
              <a:t>Активация позволяет нейросетям представлять нелинейность данных</a:t>
            </a:r>
          </a:p>
          <a:p>
            <a:pPr>
              <a:buFont typeface="Courier New"/>
              <a:buChar char="o"/>
            </a:pPr>
            <a:r>
              <a:t>Позволяет аппроксимировать любые сложные функции 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Активация. Важность активации</a:t>
            </a:r>
          </a:p>
        </p:txBody>
      </p:sp>
      <p:pic>
        <p:nvPicPr>
          <p:cNvPr id="19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" y="4983560"/>
            <a:ext cx="24369517" cy="8732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Активация. Функции активации</a:t>
            </a:r>
          </a:p>
        </p:txBody>
      </p:sp>
      <p:pic>
        <p:nvPicPr>
          <p:cNvPr id="198" name="Screenshot 2021-05-08 at 08.41.44.png" descr="Screenshot 2021-05-08 at 08.41.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250" y="4133774"/>
            <a:ext cx="5218498" cy="3407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Screenshot 2021-05-08 at 08.42.17.png" descr="Screenshot 2021-05-08 at 08.42.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6061" y="4231190"/>
            <a:ext cx="4973982" cy="3213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Screenshot 2021-05-08 at 08.46.58.png" descr="Screenshot 2021-05-08 at 08.46.5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8594" y="9215508"/>
            <a:ext cx="4968915" cy="3407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creenshot 2021-05-08 at 08.47.37.png" descr="Screenshot 2021-05-08 at 08.47.3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843" y="9215508"/>
            <a:ext cx="5013312" cy="3407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Screenshot 2021-05-08 at 08.51.33.png" descr="Screenshot 2021-05-08 at 08.51.3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619" y="4131115"/>
            <a:ext cx="5001556" cy="3413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Screenshot 2021-05-08 at 08.52.30.png" descr="Screenshot 2021-05-08 at 08.52.3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3092" y="9216845"/>
            <a:ext cx="5013311" cy="341331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Уравнение"/>
              <p:cNvSpPr txBox="1"/>
              <p:nvPr/>
            </p:nvSpPr>
            <p:spPr>
              <a:xfrm>
                <a:off x="5061805" y="3521847"/>
                <a:ext cx="599183" cy="19690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ReLU</m:t>
                      </m:r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204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05" y="3521847"/>
                <a:ext cx="599183" cy="196900"/>
              </a:xfrm>
              <a:prstGeom prst="rect">
                <a:avLst/>
              </a:prstGeom>
              <a:blipFill>
                <a:blip r:embed="rId8"/>
                <a:stretch>
                  <a:fillRect l="-17172" r="-33333" b="-106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5" name="Уравнение"/>
              <p:cNvSpPr txBox="1"/>
              <p:nvPr/>
            </p:nvSpPr>
            <p:spPr>
              <a:xfrm>
                <a:off x="16457190" y="8363727"/>
                <a:ext cx="2312582" cy="65501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m:rPr>
                              <m:sty m:val="p"/>
                            </m:r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205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7190" y="8363727"/>
                <a:ext cx="2312582" cy="655016"/>
              </a:xfrm>
              <a:prstGeom prst="rect">
                <a:avLst/>
              </a:prstGeom>
              <a:blipFill>
                <a:blip r:embed="rId9"/>
                <a:stretch>
                  <a:fillRect l="-264" r="-3166" b="-654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Уравнение"/>
              <p:cNvSpPr txBox="1"/>
              <p:nvPr/>
            </p:nvSpPr>
            <p:spPr>
              <a:xfrm>
                <a:off x="10576701" y="8366013"/>
                <a:ext cx="1752111" cy="6504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206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701" y="8366013"/>
                <a:ext cx="1752111" cy="650444"/>
              </a:xfrm>
              <a:prstGeom prst="rect">
                <a:avLst/>
              </a:prstGeom>
              <a:blipFill>
                <a:blip r:embed="rId10"/>
                <a:stretch>
                  <a:fillRect r="-7317" b="-654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7" name="Уравнение"/>
              <p:cNvSpPr txBox="1"/>
              <p:nvPr/>
            </p:nvSpPr>
            <p:spPr>
              <a:xfrm>
                <a:off x="11375711" y="3560556"/>
                <a:ext cx="153621" cy="13380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207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5711" y="3560556"/>
                <a:ext cx="153621" cy="133808"/>
              </a:xfrm>
              <a:prstGeom prst="rect">
                <a:avLst/>
              </a:prstGeom>
              <a:blipFill>
                <a:blip r:embed="rId11"/>
                <a:stretch>
                  <a:fillRect l="-48000" r="-68000" b="-1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8" name="Уравнение"/>
              <p:cNvSpPr txBox="1"/>
              <p:nvPr/>
            </p:nvSpPr>
            <p:spPr>
              <a:xfrm>
                <a:off x="17353280" y="3521847"/>
                <a:ext cx="519990" cy="21122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208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3280" y="3521847"/>
                <a:ext cx="519990" cy="211227"/>
              </a:xfrm>
              <a:prstGeom prst="rect">
                <a:avLst/>
              </a:prstGeom>
              <a:blipFill>
                <a:blip r:embed="rId12"/>
                <a:stretch>
                  <a:fillRect l="-21176" r="-35294" b="-9705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9" name="Уравнение"/>
              <p:cNvSpPr txBox="1"/>
              <p:nvPr/>
            </p:nvSpPr>
            <p:spPr>
              <a:xfrm>
                <a:off x="4285808" y="8373547"/>
                <a:ext cx="2492048" cy="63537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m:rPr>
                              <m:nor/>
                            </m:rP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</m:num>
                        <m:den>
                          <m: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209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808" y="8373547"/>
                <a:ext cx="2492048" cy="635375"/>
              </a:xfrm>
              <a:prstGeom prst="rect">
                <a:avLst/>
              </a:prstGeom>
              <a:blipFill>
                <a:blip r:embed="rId13"/>
                <a:stretch>
                  <a:fillRect b="-480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Активация. Функции активации</a:t>
            </a:r>
          </a:p>
        </p:txBody>
      </p:sp>
      <p:sp>
        <p:nvSpPr>
          <p:cNvPr id="212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Также существуют: </a:t>
            </a:r>
          </a:p>
          <a:p>
            <a:pPr>
              <a:buFont typeface="Courier New"/>
              <a:buChar char="o"/>
            </a:pPr>
            <a:r>
              <a:t>leaky ReLU. </a:t>
            </a:r>
          </a:p>
          <a:p>
            <a:pPr>
              <a:buFont typeface="Courier New"/>
              <a:buChar char="o"/>
            </a:pPr>
            <a:r>
              <a:t>sin</a:t>
            </a:r>
          </a:p>
          <a:p>
            <a:pPr>
              <a:buFont typeface="Courier New"/>
              <a:buChar char="o"/>
            </a:pPr>
            <a:r>
              <a:t>SiLU</a:t>
            </a:r>
          </a:p>
          <a:p>
            <a:pPr>
              <a:buFont typeface="Courier New"/>
              <a:buChar char="o"/>
            </a:pPr>
            <a:r>
              <a:t>etc </a:t>
            </a:r>
          </a:p>
          <a:p>
            <a:endParaRPr/>
          </a:p>
          <a:p>
            <a:pPr marL="0" indent="0">
              <a:buSzTx/>
              <a:buNone/>
            </a:pPr>
            <a:r>
              <a:t>Функцией активации может быть любая нелинейная дифференцируемая функция. Но не с каждой нейросеть сможет учиться.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Вводное заняти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Вводное занятие </a:t>
            </a:r>
          </a:p>
        </p:txBody>
      </p:sp>
      <p:sp>
        <p:nvSpPr>
          <p:cNvPr id="145" name="Часть I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None/>
              <a:defRPr sz="4000"/>
            </a:pPr>
            <a:r>
              <a:t>Часть I. Введение: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История нейросетей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Перцептрон</a:t>
            </a:r>
          </a:p>
          <a:p>
            <a:pPr marL="0" indent="0">
              <a:lnSpc>
                <a:spcPct val="90000"/>
              </a:lnSpc>
              <a:buSzTx/>
              <a:buNone/>
              <a:defRPr sz="4000"/>
            </a:pPr>
            <a:r>
              <a:t>Часть II. Полносвязные сети: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Линейный слой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Активация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Функция потерь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Обратное распространение ошибки (Backward pass)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Стохастический градиентный спуск и его модификации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Лернинг рейт</a:t>
            </a:r>
          </a:p>
          <a:p>
            <a:pPr marL="0" indent="0">
              <a:lnSpc>
                <a:spcPct val="90000"/>
              </a:lnSpc>
              <a:buSzTx/>
              <a:buNone/>
              <a:defRPr sz="4000"/>
            </a:pPr>
            <a:r>
              <a:t>Часть III: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Фреймворк PyTorch (Ноутбук)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Функция потерь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262393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Функция потерь</a:t>
            </a:r>
          </a:p>
        </p:txBody>
      </p:sp>
      <p:sp>
        <p:nvSpPr>
          <p:cNvPr id="215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6100"/>
              </a:lnSpc>
              <a:buSzTx/>
              <a:buNone/>
              <a:defRPr sz="4000"/>
            </a:lvl1pPr>
          </a:lstStyle>
          <a:p>
            <a:r>
              <a:rPr dirty="0" err="1"/>
              <a:t>Хотим</a:t>
            </a:r>
            <a:r>
              <a:rPr dirty="0"/>
              <a:t> </a:t>
            </a:r>
            <a:r>
              <a:rPr dirty="0" err="1"/>
              <a:t>найти</a:t>
            </a:r>
            <a:r>
              <a:rPr dirty="0"/>
              <a:t> </a:t>
            </a:r>
            <a:r>
              <a:rPr dirty="0" err="1"/>
              <a:t>такие</a:t>
            </a:r>
            <a:r>
              <a:rPr dirty="0"/>
              <a:t> </a:t>
            </a:r>
            <a:r>
              <a:rPr dirty="0" err="1"/>
              <a:t>веса</a:t>
            </a:r>
            <a:r>
              <a:rPr dirty="0"/>
              <a:t> (W - </a:t>
            </a:r>
            <a:r>
              <a:rPr dirty="0" err="1"/>
              <a:t>набор</a:t>
            </a:r>
            <a:r>
              <a:rPr dirty="0"/>
              <a:t> </a:t>
            </a:r>
            <a:r>
              <a:rPr dirty="0" err="1"/>
              <a:t>значений</a:t>
            </a:r>
            <a:r>
              <a:rPr dirty="0"/>
              <a:t>), </a:t>
            </a:r>
            <a:r>
              <a:rPr lang="ru-RU" dirty="0"/>
              <a:t>при </a:t>
            </a:r>
            <a:r>
              <a:rPr dirty="0" err="1"/>
              <a:t>которы</a:t>
            </a:r>
            <a:r>
              <a:rPr lang="ru-RU" dirty="0"/>
              <a:t>х</a:t>
            </a:r>
            <a:r>
              <a:rPr dirty="0"/>
              <a:t> </a:t>
            </a:r>
            <a:r>
              <a:rPr dirty="0" err="1"/>
              <a:t>функци</a:t>
            </a:r>
            <a:r>
              <a:rPr lang="ru-RU" dirty="0"/>
              <a:t>я</a:t>
            </a:r>
            <a:r>
              <a:rPr dirty="0"/>
              <a:t> </a:t>
            </a:r>
            <a:r>
              <a:rPr dirty="0" err="1"/>
              <a:t>потерь</a:t>
            </a:r>
            <a:r>
              <a:rPr lang="ru-RU" dirty="0"/>
              <a:t> минимальна</a:t>
            </a:r>
            <a:endParaRPr dirty="0"/>
          </a:p>
        </p:txBody>
      </p:sp>
      <p:pic>
        <p:nvPicPr>
          <p:cNvPr id="216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294" y="5965773"/>
            <a:ext cx="24556589" cy="7776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Функция потерь для разных задач</a:t>
            </a:r>
          </a:p>
        </p:txBody>
      </p:sp>
      <p:sp>
        <p:nvSpPr>
          <p:cNvPr id="219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idx="1"/>
          </p:nvPr>
        </p:nvSpPr>
        <p:spPr>
          <a:xfrm>
            <a:off x="1432526" y="2902046"/>
            <a:ext cx="22479253" cy="9296401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ts val="6600"/>
              </a:lnSpc>
              <a:buSzTx/>
              <a:buNone/>
            </a:pPr>
            <a:r>
              <a:t>Бинарная классификация:</a:t>
            </a:r>
          </a:p>
          <a:p>
            <a:pPr>
              <a:buFont typeface="Courier New"/>
              <a:buChar char="o"/>
            </a:pPr>
            <a:r>
              <a:t>BinaryCrossEntropy</a:t>
            </a:r>
          </a:p>
          <a:p>
            <a:pPr marL="0" indent="0">
              <a:buSzTx/>
              <a:buNone/>
            </a:pPr>
            <a:r>
              <a:t>Многоклассовая классификация:</a:t>
            </a:r>
          </a:p>
          <a:p>
            <a:pPr>
              <a:buFont typeface="Courier New"/>
              <a:buChar char="o"/>
            </a:pPr>
            <a:r>
              <a:t>CrossEntropy</a:t>
            </a:r>
          </a:p>
          <a:p>
            <a:pPr marL="0" indent="0">
              <a:buSzTx/>
              <a:buNone/>
            </a:pPr>
            <a:r>
              <a:t>Регрессия:</a:t>
            </a:r>
          </a:p>
          <a:p>
            <a:pPr>
              <a:buFont typeface="Courier New"/>
              <a:buChar char="o"/>
            </a:pPr>
            <a:r>
              <a:t>MAE</a:t>
            </a:r>
          </a:p>
          <a:p>
            <a:pPr>
              <a:buFont typeface="Courier New"/>
              <a:buChar char="o"/>
            </a:pPr>
            <a:r>
              <a:t>MSE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Функция потерь для разных задач</a:t>
            </a:r>
          </a:p>
        </p:txBody>
      </p:sp>
      <p:sp>
        <p:nvSpPr>
          <p:cNvPr id="222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idx="1"/>
          </p:nvPr>
        </p:nvSpPr>
        <p:spPr>
          <a:xfrm>
            <a:off x="1432526" y="2902046"/>
            <a:ext cx="22479253" cy="9296401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ts val="6600"/>
              </a:lnSpc>
              <a:buSzTx/>
              <a:buNone/>
            </a:pPr>
            <a:r>
              <a:t>Бинарная классификация:</a:t>
            </a:r>
          </a:p>
          <a:p>
            <a:pPr>
              <a:buFont typeface="Courier New"/>
              <a:buChar char="o"/>
            </a:pPr>
            <a:r>
              <a:t>BinaryCrossEntropy</a:t>
            </a:r>
          </a:p>
          <a:p>
            <a:pPr marL="0" indent="0">
              <a:buSzTx/>
              <a:buNone/>
            </a:pPr>
            <a:r>
              <a:t>Многоклассовая классификация:</a:t>
            </a:r>
          </a:p>
          <a:p>
            <a:pPr>
              <a:buFont typeface="Courier New"/>
              <a:buChar char="o"/>
            </a:pPr>
            <a:r>
              <a:t>CrossEntropy</a:t>
            </a:r>
          </a:p>
          <a:p>
            <a:pPr marL="0" indent="0">
              <a:buSzTx/>
              <a:buNone/>
            </a:pPr>
            <a:r>
              <a:t>Регрессия:</a:t>
            </a:r>
          </a:p>
          <a:p>
            <a:pPr>
              <a:buFont typeface="Courier New"/>
              <a:buChar char="o"/>
            </a:pPr>
            <a:r>
              <a:t>MAE</a:t>
            </a:r>
          </a:p>
          <a:p>
            <a:pPr>
              <a:buFont typeface="Courier New"/>
              <a:buChar char="o"/>
            </a:pPr>
            <a:r>
              <a:t>MSE</a:t>
            </a:r>
          </a:p>
          <a:p>
            <a:pPr marL="0" indent="0">
              <a:buSzTx/>
              <a:buNone/>
            </a:pPr>
            <a:r>
              <a:t>Функцию потерь можно придумать любую, главное, чтобы она была дифференцируема.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Обратное распространение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934996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Обратное распространение ошибки</a:t>
            </a:r>
          </a:p>
        </p:txBody>
      </p:sp>
      <p:sp>
        <p:nvSpPr>
          <p:cNvPr id="225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idx="1"/>
          </p:nvPr>
        </p:nvSpPr>
        <p:spPr>
          <a:xfrm>
            <a:off x="2502311" y="3987595"/>
            <a:ext cx="19379378" cy="7777871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r>
              <a:t>В скрытом слое всего один нейрон:</a:t>
            </a:r>
          </a:p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endParaRPr/>
          </a:p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endParaRPr/>
          </a:p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endParaRPr/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endParaRPr/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r>
              <a:t>Вычисление градиента по отношению к w2 (вес между скрытым и выходом) говорит нам как небольшое изменение w2 влияет на наш Loss.</a:t>
            </a:r>
          </a:p>
        </p:txBody>
      </p:sp>
      <p:pic>
        <p:nvPicPr>
          <p:cNvPr id="226" name="Google Shape;347;p45" descr="Google Shape;347;p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778" y="5473917"/>
            <a:ext cx="16424444" cy="2768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Обратное распространение ошибки</a:t>
            </a:r>
          </a:p>
        </p:txBody>
      </p:sp>
      <p:pic>
        <p:nvPicPr>
          <p:cNvPr id="229" name="Google Shape;354;p46" descr="Google Shape;354;p46"/>
          <p:cNvPicPr>
            <a:picLocks noChangeAspect="1"/>
          </p:cNvPicPr>
          <p:nvPr/>
        </p:nvPicPr>
        <p:blipFill>
          <a:blip r:embed="rId2"/>
          <a:srcRect t="19486"/>
          <a:stretch>
            <a:fillRect/>
          </a:stretch>
        </p:blipFill>
        <p:spPr>
          <a:xfrm>
            <a:off x="-17683" y="5306379"/>
            <a:ext cx="24419366" cy="8413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Обратное распространение ошибки</a:t>
            </a:r>
          </a:p>
        </p:txBody>
      </p:sp>
      <p:pic>
        <p:nvPicPr>
          <p:cNvPr id="232" name="Google Shape;361;p47" descr="Google Shape;361;p47"/>
          <p:cNvPicPr>
            <a:picLocks noChangeAspect="1"/>
          </p:cNvPicPr>
          <p:nvPr/>
        </p:nvPicPr>
        <p:blipFill>
          <a:blip r:embed="rId2"/>
          <a:srcRect t="21681"/>
          <a:stretch>
            <a:fillRect/>
          </a:stretch>
        </p:blipFill>
        <p:spPr>
          <a:xfrm>
            <a:off x="-53048" y="5544801"/>
            <a:ext cx="24490096" cy="8174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Обратное распространение ошибки</a:t>
            </a:r>
          </a:p>
        </p:txBody>
      </p:sp>
      <p:pic>
        <p:nvPicPr>
          <p:cNvPr id="235" name="Google Shape;387;p51" descr="Google Shape;387;p51"/>
          <p:cNvPicPr>
            <a:picLocks noChangeAspect="1"/>
          </p:cNvPicPr>
          <p:nvPr/>
        </p:nvPicPr>
        <p:blipFill>
          <a:blip r:embed="rId2"/>
          <a:srcRect t="21869"/>
          <a:stretch>
            <a:fillRect/>
          </a:stretch>
        </p:blipFill>
        <p:spPr>
          <a:xfrm>
            <a:off x="-35365" y="5371485"/>
            <a:ext cx="24454730" cy="8355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Обратное распространение ошибки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8" name="Уравнение"/>
              <p:cNvSpPr txBox="1"/>
              <p:nvPr/>
            </p:nvSpPr>
            <p:spPr>
              <a:xfrm>
                <a:off x="7105965" y="3797471"/>
                <a:ext cx="3457442" cy="97429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238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65" y="3797471"/>
                <a:ext cx="3457442" cy="974294"/>
              </a:xfrm>
              <a:prstGeom prst="rect">
                <a:avLst/>
              </a:prstGeom>
              <a:blipFill>
                <a:blip r:embed="rId2"/>
                <a:stretch>
                  <a:fillRect l="-176" r="-8818" b="-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9" name="Уравнение"/>
              <p:cNvSpPr txBox="1"/>
              <p:nvPr/>
            </p:nvSpPr>
            <p:spPr>
              <a:xfrm>
                <a:off x="7105965" y="5221807"/>
                <a:ext cx="2895796" cy="99304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239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65" y="5221807"/>
                <a:ext cx="2895796" cy="993040"/>
              </a:xfrm>
              <a:prstGeom prst="rect">
                <a:avLst/>
              </a:prstGeom>
              <a:blipFill>
                <a:blip r:embed="rId3"/>
                <a:stretch>
                  <a:fillRect r="-14737" b="-493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0" name="Уравнение"/>
              <p:cNvSpPr txBox="1"/>
              <p:nvPr/>
            </p:nvSpPr>
            <p:spPr>
              <a:xfrm>
                <a:off x="7105965" y="8080441"/>
                <a:ext cx="3388242" cy="84353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240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65" y="8080441"/>
                <a:ext cx="3388242" cy="843535"/>
              </a:xfrm>
              <a:prstGeom prst="rect">
                <a:avLst/>
              </a:prstGeom>
              <a:blipFill>
                <a:blip r:embed="rId4"/>
                <a:stretch>
                  <a:fillRect l="-180" r="-432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1" name="Уравнение"/>
              <p:cNvSpPr txBox="1"/>
              <p:nvPr/>
            </p:nvSpPr>
            <p:spPr>
              <a:xfrm>
                <a:off x="14295375" y="3797471"/>
                <a:ext cx="1557732" cy="10735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241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5375" y="3797471"/>
                <a:ext cx="1557732" cy="1073506"/>
              </a:xfrm>
              <a:prstGeom prst="rect">
                <a:avLst/>
              </a:prstGeom>
              <a:blipFill>
                <a:blip r:embed="rId5"/>
                <a:stretch>
                  <a:fillRect b="-56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2" name="Уравнение"/>
              <p:cNvSpPr txBox="1"/>
              <p:nvPr/>
            </p:nvSpPr>
            <p:spPr>
              <a:xfrm>
                <a:off x="14295375" y="9924959"/>
                <a:ext cx="1512121" cy="10916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242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5375" y="9924959"/>
                <a:ext cx="1512121" cy="1091621"/>
              </a:xfrm>
              <a:prstGeom prst="rect">
                <a:avLst/>
              </a:prstGeom>
              <a:blipFill>
                <a:blip r:embed="rId6"/>
                <a:stretch>
                  <a:fillRect b="-391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3" name="Уравнение"/>
              <p:cNvSpPr txBox="1"/>
              <p:nvPr/>
            </p:nvSpPr>
            <p:spPr>
              <a:xfrm>
                <a:off x="14295375" y="5321019"/>
                <a:ext cx="1451242" cy="10712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243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5375" y="5321019"/>
                <a:ext cx="1451242" cy="1071221"/>
              </a:xfrm>
              <a:prstGeom prst="rect">
                <a:avLst/>
              </a:prstGeom>
              <a:blipFill>
                <a:blip r:embed="rId7"/>
                <a:stretch>
                  <a:fillRect b="-51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4" name="Уравнение"/>
              <p:cNvSpPr txBox="1"/>
              <p:nvPr/>
            </p:nvSpPr>
            <p:spPr>
              <a:xfrm>
                <a:off x="14295375" y="6842282"/>
                <a:ext cx="1584185" cy="109356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244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5375" y="6842282"/>
                <a:ext cx="1584185" cy="1093568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5" name="Уравнение"/>
              <p:cNvSpPr txBox="1"/>
              <p:nvPr/>
            </p:nvSpPr>
            <p:spPr>
              <a:xfrm>
                <a:off x="14295375" y="8381348"/>
                <a:ext cx="1427085" cy="10916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245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5375" y="8381348"/>
                <a:ext cx="1427085" cy="1091621"/>
              </a:xfrm>
              <a:prstGeom prst="rect">
                <a:avLst/>
              </a:prstGeom>
              <a:blipFill>
                <a:blip r:embed="rId9"/>
                <a:stretch>
                  <a:fillRect b="-391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6" name="Уравнение"/>
              <p:cNvSpPr txBox="1"/>
              <p:nvPr/>
            </p:nvSpPr>
            <p:spPr>
              <a:xfrm>
                <a:off x="7105965" y="6880175"/>
                <a:ext cx="3843674" cy="4301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246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65" y="6880175"/>
                <a:ext cx="3843674" cy="430139"/>
              </a:xfrm>
              <a:prstGeom prst="rect">
                <a:avLst/>
              </a:prstGeom>
              <a:blipFill>
                <a:blip r:embed="rId10"/>
                <a:stretch>
                  <a:fillRect r="-14127" b="-285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7" name="Уравнение"/>
              <p:cNvSpPr txBox="1"/>
              <p:nvPr/>
            </p:nvSpPr>
            <p:spPr>
              <a:xfrm>
                <a:off x="7105965" y="9551288"/>
                <a:ext cx="5113514" cy="109356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247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65" y="9551288"/>
                <a:ext cx="5113514" cy="1093568"/>
              </a:xfrm>
              <a:prstGeom prst="rect">
                <a:avLst/>
              </a:prstGeom>
              <a:blipFill>
                <a:blip r:embed="rId11"/>
                <a:stretch>
                  <a:fillRect b="-391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t>История нейросетей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Обратное распространение ошибки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0" name="Уравнение"/>
              <p:cNvSpPr txBox="1"/>
              <p:nvPr/>
            </p:nvSpPr>
            <p:spPr>
              <a:xfrm>
                <a:off x="7184707" y="3868200"/>
                <a:ext cx="3457442" cy="97429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250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707" y="3868200"/>
                <a:ext cx="3457442" cy="974294"/>
              </a:xfrm>
              <a:prstGeom prst="rect">
                <a:avLst/>
              </a:prstGeom>
              <a:blipFill>
                <a:blip r:embed="rId2"/>
                <a:stretch>
                  <a:fillRect l="-176" r="-8818" b="-566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Уравнение"/>
              <p:cNvSpPr txBox="1"/>
              <p:nvPr/>
            </p:nvSpPr>
            <p:spPr>
              <a:xfrm>
                <a:off x="7184707" y="5292537"/>
                <a:ext cx="2895796" cy="9930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251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707" y="5292537"/>
                <a:ext cx="2895796" cy="993039"/>
              </a:xfrm>
              <a:prstGeom prst="rect">
                <a:avLst/>
              </a:prstGeom>
              <a:blipFill>
                <a:blip r:embed="rId3"/>
                <a:stretch>
                  <a:fillRect r="-14737" b="-490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2" name="Уравнение"/>
              <p:cNvSpPr txBox="1"/>
              <p:nvPr/>
            </p:nvSpPr>
            <p:spPr>
              <a:xfrm>
                <a:off x="7184707" y="8151171"/>
                <a:ext cx="3388242" cy="84353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252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707" y="8151171"/>
                <a:ext cx="3388242" cy="843535"/>
              </a:xfrm>
              <a:prstGeom prst="rect">
                <a:avLst/>
              </a:prstGeom>
              <a:blipFill>
                <a:blip r:embed="rId4"/>
                <a:stretch>
                  <a:fillRect l="-180" r="-432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3" name="Уравнение"/>
              <p:cNvSpPr txBox="1"/>
              <p:nvPr/>
            </p:nvSpPr>
            <p:spPr>
              <a:xfrm>
                <a:off x="14374117" y="3868200"/>
                <a:ext cx="2184046" cy="107350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253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4117" y="3868200"/>
                <a:ext cx="2184046" cy="1073507"/>
              </a:xfrm>
              <a:prstGeom prst="rect">
                <a:avLst/>
              </a:prstGeom>
              <a:blipFill>
                <a:blip r:embed="rId5"/>
                <a:stretch>
                  <a:fillRect b="-56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4" name="Уравнение"/>
              <p:cNvSpPr txBox="1"/>
              <p:nvPr/>
            </p:nvSpPr>
            <p:spPr>
              <a:xfrm>
                <a:off x="14374117" y="9995689"/>
                <a:ext cx="1935845" cy="109162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254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4117" y="9995689"/>
                <a:ext cx="1935845" cy="1091620"/>
              </a:xfrm>
              <a:prstGeom prst="rect">
                <a:avLst/>
              </a:prstGeom>
              <a:blipFill>
                <a:blip r:embed="rId6"/>
                <a:stretch>
                  <a:fillRect l="-314" r="-8176" b="-391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5" name="Уравнение"/>
              <p:cNvSpPr txBox="1"/>
              <p:nvPr/>
            </p:nvSpPr>
            <p:spPr>
              <a:xfrm>
                <a:off x="14374117" y="5391749"/>
                <a:ext cx="1402982" cy="10712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255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4117" y="5391749"/>
                <a:ext cx="1402982" cy="1071221"/>
              </a:xfrm>
              <a:prstGeom prst="rect">
                <a:avLst/>
              </a:prstGeom>
              <a:blipFill>
                <a:blip r:embed="rId7"/>
                <a:stretch>
                  <a:fillRect l="-435" r="-5217" b="-56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6" name="Уравнение"/>
              <p:cNvSpPr txBox="1"/>
              <p:nvPr/>
            </p:nvSpPr>
            <p:spPr>
              <a:xfrm>
                <a:off x="14374117" y="6913012"/>
                <a:ext cx="1560157" cy="109356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256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4117" y="6913012"/>
                <a:ext cx="1560157" cy="1093568"/>
              </a:xfrm>
              <a:prstGeom prst="rect">
                <a:avLst/>
              </a:prstGeom>
              <a:blipFill>
                <a:blip r:embed="rId8"/>
                <a:stretch>
                  <a:fillRect l="-391" r="-3516" b="-391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7" name="Уравнение"/>
              <p:cNvSpPr txBox="1"/>
              <p:nvPr/>
            </p:nvSpPr>
            <p:spPr>
              <a:xfrm>
                <a:off x="14374117" y="8452077"/>
                <a:ext cx="2829948" cy="10916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257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4117" y="8452077"/>
                <a:ext cx="2829948" cy="1091621"/>
              </a:xfrm>
              <a:prstGeom prst="rect">
                <a:avLst/>
              </a:prstGeom>
              <a:blipFill>
                <a:blip r:embed="rId9"/>
                <a:stretch>
                  <a:fillRect l="-216" r="-10776" b="-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8" name="Уравнение"/>
              <p:cNvSpPr txBox="1"/>
              <p:nvPr/>
            </p:nvSpPr>
            <p:spPr>
              <a:xfrm>
                <a:off x="7184707" y="6950905"/>
                <a:ext cx="3843675" cy="4301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258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707" y="6950905"/>
                <a:ext cx="3843675" cy="430139"/>
              </a:xfrm>
              <a:prstGeom prst="rect">
                <a:avLst/>
              </a:prstGeom>
              <a:blipFill>
                <a:blip r:embed="rId10"/>
                <a:stretch>
                  <a:fillRect r="-14127" b="-2676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9" name="Уравнение"/>
              <p:cNvSpPr txBox="1"/>
              <p:nvPr/>
            </p:nvSpPr>
            <p:spPr>
              <a:xfrm>
                <a:off x="7184707" y="9622018"/>
                <a:ext cx="5113514" cy="109356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259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707" y="9622018"/>
                <a:ext cx="5113514" cy="1093568"/>
              </a:xfrm>
              <a:prstGeom prst="rect">
                <a:avLst/>
              </a:prstGeom>
              <a:blipFill>
                <a:blip r:embed="rId11"/>
                <a:stretch>
                  <a:fillRect b="-388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Обратное распространение ошибки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2" name="Пункт списка…"/>
              <p:cNvSpPr txBox="1"/>
              <p:nvPr/>
            </p:nvSpPr>
            <p:spPr>
              <a:xfrm>
                <a:off x="1147002" y="3219567"/>
                <a:ext cx="19449835" cy="234309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spAutoFit/>
              </a:bodyPr>
              <a:lstStyle/>
              <a:p>
                <a:pPr algn="l" defTabSz="355600">
                  <a:lnSpc>
                    <a:spcPct val="200000"/>
                  </a:lnSpc>
                  <a:defRPr sz="4400" b="0">
                    <a:solidFill>
                      <a:srgbClr val="35545C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r>
                  <a:t>Пусть теперь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sz="5350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53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sz="53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sz="53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t> — значение </a:t>
                </a:r>
                <a14:m>
                  <m:oMath xmlns:m="http://schemas.openxmlformats.org/officeDocument/2006/math">
                    <m:r>
                      <a:rPr sz="5350" i="1">
                        <a:solidFill>
                          <a:srgbClr val="35545C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t>-го нейрона в слое </a:t>
                </a:r>
                <a14:m>
                  <m:oMath xmlns:m="http://schemas.openxmlformats.org/officeDocument/2006/math">
                    <m:r>
                      <a:rPr sz="7300" i="1">
                        <a:solidFill>
                          <a:srgbClr val="35545C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t> до активации. </a:t>
                </a:r>
              </a:p>
              <a:p>
                <a:pPr algn="l" defTabSz="355600">
                  <a:lnSpc>
                    <a:spcPct val="200000"/>
                  </a:lnSpc>
                  <a:defRPr sz="4400" b="0">
                    <a:solidFill>
                      <a:srgbClr val="35545C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r>
                  <a:t>Какой смысл имеет производная функции ошибки по этой активации</a:t>
                </a:r>
              </a:p>
            </p:txBody>
          </p:sp>
        </mc:Choice>
        <mc:Fallback>
          <p:sp>
            <p:nvSpPr>
              <p:cNvPr id="262" name="Пункт списка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02" y="3219567"/>
                <a:ext cx="19449835" cy="2343098"/>
              </a:xfrm>
              <a:prstGeom prst="rect">
                <a:avLst/>
              </a:prstGeom>
              <a:blipFill>
                <a:blip r:embed="rId2"/>
                <a:stretch>
                  <a:fillRect l="-1473" b="-5766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3" name="Уравнение"/>
              <p:cNvSpPr txBox="1"/>
              <p:nvPr/>
            </p:nvSpPr>
            <p:spPr>
              <a:xfrm>
                <a:off x="19252401" y="4708268"/>
                <a:ext cx="2001536" cy="120195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sz="37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Sup>
                            <m:sSubSupPr>
                              <m:ctrlP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sz="3700"/>
              </a:p>
            </p:txBody>
          </p:sp>
        </mc:Choice>
        <mc:Fallback>
          <p:sp>
            <p:nvSpPr>
              <p:cNvPr id="263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2401" y="4708268"/>
                <a:ext cx="2001536" cy="1201953"/>
              </a:xfrm>
              <a:prstGeom prst="rect">
                <a:avLst/>
              </a:prstGeom>
              <a:blipFill>
                <a:blip r:embed="rId3"/>
                <a:stretch>
                  <a:fillRect b="-85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Обратное распространение ошибки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6" name="Пункт списка…"/>
              <p:cNvSpPr txBox="1"/>
              <p:nvPr/>
            </p:nvSpPr>
            <p:spPr>
              <a:xfrm>
                <a:off x="1147002" y="3219567"/>
                <a:ext cx="19449835" cy="544245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spAutoFit/>
              </a:bodyPr>
              <a:lstStyle/>
              <a:p>
                <a:pPr algn="l" defTabSz="355600">
                  <a:lnSpc>
                    <a:spcPct val="200000"/>
                  </a:lnSpc>
                  <a:defRPr sz="4400" b="0">
                    <a:solidFill>
                      <a:srgbClr val="35545C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r>
                  <a:t>Пусть теперь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sz="5350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53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sz="53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sz="53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t> — значение </a:t>
                </a:r>
                <a14:m>
                  <m:oMath xmlns:m="http://schemas.openxmlformats.org/officeDocument/2006/math">
                    <m:r>
                      <a:rPr sz="5350" i="1">
                        <a:solidFill>
                          <a:srgbClr val="35545C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t>-го нейрона в слое </a:t>
                </a:r>
                <a14:m>
                  <m:oMath xmlns:m="http://schemas.openxmlformats.org/officeDocument/2006/math">
                    <m:r>
                      <a:rPr sz="7300" i="1">
                        <a:solidFill>
                          <a:srgbClr val="35545C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t> до активации. </a:t>
                </a:r>
              </a:p>
              <a:p>
                <a:pPr algn="l" defTabSz="355600">
                  <a:lnSpc>
                    <a:spcPct val="200000"/>
                  </a:lnSpc>
                  <a:defRPr sz="4400" b="0">
                    <a:solidFill>
                      <a:srgbClr val="35545C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r>
                  <a:rPr sz="2800"/>
                  <a:t>                  </a:t>
                </a:r>
                <a:r>
                  <a:t>отражает «долю» ошибки в соответствующем нейроне. Если мы немного изменим его значение на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sz="53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t>, то значение функции ошибки изменится на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sz="53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sSubSup>
                      <m:sSubSupPr>
                        <m:ctrlP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t>.</a:t>
                </a:r>
              </a:p>
            </p:txBody>
          </p:sp>
        </mc:Choice>
        <mc:Fallback>
          <p:sp>
            <p:nvSpPr>
              <p:cNvPr id="266" name="Пункт списка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02" y="3219567"/>
                <a:ext cx="19449835" cy="5442457"/>
              </a:xfrm>
              <a:prstGeom prst="rect">
                <a:avLst/>
              </a:prstGeom>
              <a:blipFill>
                <a:blip r:embed="rId2"/>
                <a:stretch>
                  <a:fillRect l="-1473" b="-362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7" name="Уравнение"/>
              <p:cNvSpPr txBox="1"/>
              <p:nvPr/>
            </p:nvSpPr>
            <p:spPr>
              <a:xfrm>
                <a:off x="1143179" y="4650829"/>
                <a:ext cx="1733952" cy="123526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sz="3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Sup>
                            <m:sSubSupPr>
                              <m:ctrlPr>
                                <a:rPr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sz="3800"/>
              </a:p>
            </p:txBody>
          </p:sp>
        </mc:Choice>
        <mc:Fallback>
          <p:sp>
            <p:nvSpPr>
              <p:cNvPr id="267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179" y="4650829"/>
                <a:ext cx="1733952" cy="1235264"/>
              </a:xfrm>
              <a:prstGeom prst="rect">
                <a:avLst/>
              </a:prstGeom>
              <a:blipFill>
                <a:blip r:embed="rId3"/>
                <a:stretch>
                  <a:fillRect r="-1056" b="-88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Обратное распространение ошибки</a:t>
            </a:r>
          </a:p>
        </p:txBody>
      </p:sp>
      <p:sp>
        <p:nvSpPr>
          <p:cNvPr id="270" name="Пункт списка…"/>
          <p:cNvSpPr txBox="1"/>
          <p:nvPr/>
        </p:nvSpPr>
        <p:spPr>
          <a:xfrm>
            <a:off x="2101850" y="3620530"/>
            <a:ext cx="19569951" cy="683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355600">
              <a:lnSpc>
                <a:spcPct val="150000"/>
              </a:lnSpc>
              <a:defRPr sz="4400" b="0">
                <a:solidFill>
                  <a:srgbClr val="35545C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В более общем случае, алгоритм обратного распространения оказывается применим для любого ациклического графа вычислений, каждая вершина которого является дифференцируемой функцией от входящих значений. </a:t>
            </a:r>
          </a:p>
          <a:p>
            <a:pPr algn="l" defTabSz="355600">
              <a:lnSpc>
                <a:spcPct val="150000"/>
              </a:lnSpc>
              <a:defRPr sz="4400" b="0">
                <a:solidFill>
                  <a:srgbClr val="35545C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 algn="l" defTabSz="355600">
              <a:lnSpc>
                <a:spcPct val="150000"/>
              </a:lnSpc>
              <a:defRPr sz="4400" b="0">
                <a:solidFill>
                  <a:srgbClr val="35545C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Фреймворки глубокого обучения представляют из себя конструкторы таких графов со скрытой в реализации классов логикой дифференцирования.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Градиентный спуск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05518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Градиентный спуск</a:t>
            </a:r>
          </a:p>
        </p:txBody>
      </p:sp>
      <p:sp>
        <p:nvSpPr>
          <p:cNvPr id="273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half" idx="1"/>
          </p:nvPr>
        </p:nvSpPr>
        <p:spPr>
          <a:xfrm>
            <a:off x="3503887" y="4053492"/>
            <a:ext cx="17376226" cy="6435460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457200" indent="-3429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400"/>
              <a:buAutoNum type="arabicPeriod"/>
              <a:defRPr>
                <a:solidFill>
                  <a:srgbClr val="595959"/>
                </a:solidFill>
              </a:defRPr>
            </a:pPr>
            <a:r>
              <a:t>Случайно инициализируем веса (~N(0</a:t>
            </a:r>
            <a:r>
              <a:rPr>
                <a:solidFill>
                  <a:srgbClr val="4D5156"/>
                </a:solidFill>
              </a:rPr>
              <a:t>, σ^2))</a:t>
            </a:r>
          </a:p>
          <a:p>
            <a:pPr marL="457200" indent="-3429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rabicPeriod"/>
              <a:defRPr>
                <a:solidFill>
                  <a:srgbClr val="4D5156"/>
                </a:solidFill>
              </a:defRPr>
            </a:pPr>
            <a:r>
              <a:t>Повторяем до схождения в минимум: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lphaLcPeriod"/>
              <a:defRPr>
                <a:solidFill>
                  <a:srgbClr val="4D5156"/>
                </a:solidFill>
              </a:defRPr>
            </a:pPr>
            <a:r>
              <a:t>Считаем градиент (частные производные по параметрам)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lphaLcPeriod"/>
              <a:defRPr>
                <a:solidFill>
                  <a:srgbClr val="4D5156"/>
                </a:solidFill>
              </a:defRPr>
            </a:pPr>
            <a:r>
              <a:t>Обновляем веса </a:t>
            </a:r>
          </a:p>
          <a:p>
            <a:pPr marL="457200" indent="-3429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rabicPeriod"/>
              <a:defRPr>
                <a:solidFill>
                  <a:srgbClr val="4D5156"/>
                </a:solidFill>
              </a:defRPr>
            </a:pPr>
            <a:r>
              <a:t>Возвращаем веса</a:t>
            </a:r>
          </a:p>
        </p:txBody>
      </p:sp>
      <p:pic>
        <p:nvPicPr>
          <p:cNvPr id="274" name="Google Shape;334;p43" descr="Google Shape;334;p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7957" y="5512797"/>
            <a:ext cx="1269256" cy="1049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Google Shape;335;p43" descr="Google Shape;335;p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606" y="6376392"/>
            <a:ext cx="3224289" cy="9152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Градиентный спуск</a:t>
            </a:r>
          </a:p>
        </p:txBody>
      </p:sp>
      <p:pic>
        <p:nvPicPr>
          <p:cNvPr id="278" name="Изображение" descr="Изображение"/>
          <p:cNvPicPr>
            <a:picLocks noChangeAspect="1"/>
          </p:cNvPicPr>
          <p:nvPr/>
        </p:nvPicPr>
        <p:blipFill>
          <a:blip r:embed="rId2"/>
          <a:srcRect t="8654"/>
          <a:stretch>
            <a:fillRect/>
          </a:stretch>
        </p:blipFill>
        <p:spPr>
          <a:xfrm>
            <a:off x="-47062" y="3711718"/>
            <a:ext cx="24478124" cy="10171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Градиентный спуск</a:t>
            </a:r>
          </a:p>
        </p:txBody>
      </p:sp>
      <p:pic>
        <p:nvPicPr>
          <p:cNvPr id="281" name="Изображение" descr="Изображение"/>
          <p:cNvPicPr>
            <a:picLocks noChangeAspect="1"/>
          </p:cNvPicPr>
          <p:nvPr/>
        </p:nvPicPr>
        <p:blipFill>
          <a:blip r:embed="rId2"/>
          <a:srcRect t="9480"/>
          <a:stretch>
            <a:fillRect/>
          </a:stretch>
        </p:blipFill>
        <p:spPr>
          <a:xfrm>
            <a:off x="-22765" y="3597273"/>
            <a:ext cx="24429529" cy="10319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Градиентный спуск</a:t>
            </a:r>
          </a:p>
        </p:txBody>
      </p:sp>
      <p:pic>
        <p:nvPicPr>
          <p:cNvPr id="284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958" y="4719803"/>
            <a:ext cx="24443915" cy="93362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Градиентный спуск</a:t>
            </a:r>
          </a:p>
        </p:txBody>
      </p:sp>
      <p:pic>
        <p:nvPicPr>
          <p:cNvPr id="287" name="Google Shape;327;p42" descr="Google Shape;327;p42"/>
          <p:cNvPicPr>
            <a:picLocks noChangeAspect="1"/>
          </p:cNvPicPr>
          <p:nvPr/>
        </p:nvPicPr>
        <p:blipFill>
          <a:blip r:embed="rId2"/>
          <a:srcRect t="5150"/>
          <a:stretch>
            <a:fillRect/>
          </a:stretch>
        </p:blipFill>
        <p:spPr>
          <a:xfrm>
            <a:off x="-17683" y="4723877"/>
            <a:ext cx="24419366" cy="9013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EOTPFViUcAAVLS0.png large.png" descr="EOTPFViUcAAVLS0.png large.png"/>
          <p:cNvPicPr>
            <a:picLocks noChangeAspect="1"/>
          </p:cNvPicPr>
          <p:nvPr/>
        </p:nvPicPr>
        <p:blipFill>
          <a:blip r:embed="rId2"/>
          <a:srcRect t="21822"/>
          <a:stretch>
            <a:fillRect/>
          </a:stretch>
        </p:blipFill>
        <p:spPr>
          <a:xfrm>
            <a:off x="-1" y="2798719"/>
            <a:ext cx="24384001" cy="10722775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История глубокого обучения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История глубокого обучения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Градиентный спуск</a:t>
            </a:r>
          </a:p>
        </p:txBody>
      </p:sp>
      <p:sp>
        <p:nvSpPr>
          <p:cNvPr id="290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half" idx="1"/>
          </p:nvPr>
        </p:nvSpPr>
        <p:spPr>
          <a:xfrm>
            <a:off x="3503887" y="4053492"/>
            <a:ext cx="17376226" cy="6435460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457200" indent="-3429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400"/>
              <a:buAutoNum type="arabicPeriod"/>
              <a:defRPr>
                <a:solidFill>
                  <a:srgbClr val="595959"/>
                </a:solidFill>
              </a:defRPr>
            </a:pPr>
            <a:r>
              <a:t>Случайно инициализируем веса (~N(0</a:t>
            </a:r>
            <a:r>
              <a:rPr>
                <a:solidFill>
                  <a:srgbClr val="4D5156"/>
                </a:solidFill>
              </a:rPr>
              <a:t>, σ^2))</a:t>
            </a:r>
          </a:p>
          <a:p>
            <a:pPr marL="457200" indent="-3429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rabicPeriod"/>
              <a:defRPr>
                <a:solidFill>
                  <a:srgbClr val="4D5156"/>
                </a:solidFill>
              </a:defRPr>
            </a:pPr>
            <a:r>
              <a:t>Повторяем до схождения в минимум: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lphaLcPeriod"/>
              <a:defRPr>
                <a:solidFill>
                  <a:srgbClr val="4D5156"/>
                </a:solidFill>
              </a:defRPr>
            </a:pPr>
            <a:r>
              <a:t>Считаем градиент (частные производные по параметрам)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lphaLcPeriod"/>
              <a:defRPr>
                <a:solidFill>
                  <a:srgbClr val="4D5156"/>
                </a:solidFill>
              </a:defRPr>
            </a:pPr>
            <a:r>
              <a:t>Обновляем веса </a:t>
            </a:r>
          </a:p>
          <a:p>
            <a:pPr marL="457200" indent="-3429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rabicPeriod"/>
              <a:defRPr>
                <a:solidFill>
                  <a:srgbClr val="4D5156"/>
                </a:solidFill>
              </a:defRPr>
            </a:pPr>
            <a:r>
              <a:t>Возвращаем веса</a:t>
            </a:r>
          </a:p>
        </p:txBody>
      </p:sp>
      <p:pic>
        <p:nvPicPr>
          <p:cNvPr id="291" name="Google Shape;334;p43" descr="Google Shape;334;p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7957" y="5512797"/>
            <a:ext cx="1269256" cy="1049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Google Shape;335;p43" descr="Google Shape;335;p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606" y="6376392"/>
            <a:ext cx="3224289" cy="9152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Лернинг рейт</a:t>
            </a:r>
          </a:p>
        </p:txBody>
      </p:sp>
      <p:sp>
        <p:nvSpPr>
          <p:cNvPr id="295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half" idx="1"/>
          </p:nvPr>
        </p:nvSpPr>
        <p:spPr>
          <a:xfrm>
            <a:off x="3087799" y="3963973"/>
            <a:ext cx="18208402" cy="5182635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r>
              <a:t>Проблема заключается в выборе скорости обучения:</a:t>
            </a: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r>
              <a:t>слишком маленький - свалились в локальную яму в самом начале</a:t>
            </a: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r>
              <a:t>слишком большой - не можем сойтись к нормальному решению</a:t>
            </a:r>
          </a:p>
        </p:txBody>
      </p:sp>
      <p:pic>
        <p:nvPicPr>
          <p:cNvPr id="296" name="Google Shape;415;p55" descr="Google Shape;415;p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921" y="8203102"/>
            <a:ext cx="24553842" cy="5514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Лернинг рейт</a:t>
            </a:r>
          </a:p>
        </p:txBody>
      </p:sp>
      <p:sp>
        <p:nvSpPr>
          <p:cNvPr id="299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half" idx="1"/>
          </p:nvPr>
        </p:nvSpPr>
        <p:spPr>
          <a:xfrm>
            <a:off x="3087799" y="3963973"/>
            <a:ext cx="18208402" cy="5182635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r>
              <a:t>Проблема заключается в выборе скорости обучения:</a:t>
            </a: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r>
              <a:t>слишком маленький - свалились в локальную яму в самом начале</a:t>
            </a: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r>
              <a:t>слишком большой - не можем сойтись к нормальному решению</a:t>
            </a:r>
          </a:p>
        </p:txBody>
      </p:sp>
      <p:pic>
        <p:nvPicPr>
          <p:cNvPr id="300" name="Google Shape;415;p55" descr="Google Shape;415;p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921" y="8203102"/>
            <a:ext cx="24553842" cy="5514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Лернинг рейт</a:t>
            </a:r>
          </a:p>
        </p:txBody>
      </p:sp>
      <p:pic>
        <p:nvPicPr>
          <p:cNvPr id="303" name="Google Shape;422;p56" descr="Google Shape;422;p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83" y="3943437"/>
            <a:ext cx="24419183" cy="9758337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half" idx="1"/>
          </p:nvPr>
        </p:nvSpPr>
        <p:spPr>
          <a:xfrm>
            <a:off x="3087799" y="3150583"/>
            <a:ext cx="18208402" cy="5182636"/>
          </a:xfrm>
          <a:prstGeom prst="rect">
            <a:avLst/>
          </a:prstGeom>
        </p:spPr>
        <p:txBody>
          <a:bodyPr lIns="91424" tIns="91424" rIns="91424" bIns="91424"/>
          <a:lstStyle>
            <a:lvl1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lvl1pPr>
          </a:lstStyle>
          <a:p>
            <a:r>
              <a:t>Слишком маленький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Лернинг рейт</a:t>
            </a:r>
          </a:p>
        </p:txBody>
      </p:sp>
      <p:sp>
        <p:nvSpPr>
          <p:cNvPr id="307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half" idx="1"/>
          </p:nvPr>
        </p:nvSpPr>
        <p:spPr>
          <a:xfrm>
            <a:off x="3087799" y="3150583"/>
            <a:ext cx="18208402" cy="5182636"/>
          </a:xfrm>
          <a:prstGeom prst="rect">
            <a:avLst/>
          </a:prstGeom>
        </p:spPr>
        <p:txBody>
          <a:bodyPr lIns="91424" tIns="91424" rIns="91424" bIns="91424"/>
          <a:lstStyle>
            <a:lvl1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lvl1pPr>
          </a:lstStyle>
          <a:p>
            <a:r>
              <a:t>Слишком большой</a:t>
            </a:r>
          </a:p>
        </p:txBody>
      </p:sp>
      <p:pic>
        <p:nvPicPr>
          <p:cNvPr id="308" name="Google Shape;429;p57" descr="Google Shape;429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048" y="4295171"/>
            <a:ext cx="24490096" cy="9441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Лернинг рейт</a:t>
            </a:r>
          </a:p>
        </p:txBody>
      </p:sp>
      <p:sp>
        <p:nvSpPr>
          <p:cNvPr id="311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half" idx="1"/>
          </p:nvPr>
        </p:nvSpPr>
        <p:spPr>
          <a:xfrm>
            <a:off x="3087799" y="3150583"/>
            <a:ext cx="18208402" cy="5182636"/>
          </a:xfrm>
          <a:prstGeom prst="rect">
            <a:avLst/>
          </a:prstGeom>
        </p:spPr>
        <p:txBody>
          <a:bodyPr lIns="91424" tIns="91424" rIns="91424" bIns="91424"/>
          <a:lstStyle>
            <a:lvl1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lvl1pPr>
          </a:lstStyle>
          <a:p>
            <a:r>
              <a:t>Оптимальный</a:t>
            </a:r>
          </a:p>
        </p:txBody>
      </p:sp>
      <p:pic>
        <p:nvPicPr>
          <p:cNvPr id="312" name="Google Shape;436;p58" descr="Google Shape;436;p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83" y="4279776"/>
            <a:ext cx="24419366" cy="9430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t>Батчи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Батчи. Градиентный спуск по 1 точке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Батчи. Градиентный спуск по 1 точке</a:t>
            </a:r>
          </a:p>
        </p:txBody>
      </p:sp>
      <p:sp>
        <p:nvSpPr>
          <p:cNvPr id="151" name="Случайно инициализируем веса (например, ~N(0, σ^2))…"/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</p:spPr>
        <p:txBody>
          <a:bodyPr/>
          <a:lstStyle/>
          <a:p>
            <a:pPr marL="457200" indent="-342900">
              <a:lnSpc>
                <a:spcPct val="115000"/>
              </a:lnSpc>
              <a:buClr>
                <a:srgbClr val="595959"/>
              </a:buClr>
              <a:buSzPts val="4000"/>
              <a:buAutoNum type="arabicPeriod"/>
              <a:defRPr sz="4000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Случайно инициализируем веса (например, ~N(0</a:t>
            </a:r>
            <a:r>
              <a:rPr>
                <a:solidFill>
                  <a:srgbClr val="4D5156"/>
                </a:solidFill>
              </a:rPr>
              <a:t>, σ^2))</a:t>
            </a:r>
          </a:p>
          <a:p>
            <a:pPr marL="457200" indent="-342900">
              <a:lnSpc>
                <a:spcPct val="115000"/>
              </a:lnSpc>
              <a:buClr>
                <a:srgbClr val="4D5156"/>
              </a:buClr>
              <a:buSzPts val="4000"/>
              <a:buAutoNum type="arabi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Повторяем до схождения в минимум:</a:t>
            </a:r>
          </a:p>
          <a:p>
            <a:pPr marL="914400" lvl="1" indent="-317500">
              <a:lnSpc>
                <a:spcPct val="115000"/>
              </a:lnSpc>
              <a:buClr>
                <a:srgbClr val="4D5156"/>
              </a:buClr>
              <a:buSzPts val="4000"/>
              <a:buAutoNum type="alphaL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Выбираем произвольную точку i</a:t>
            </a:r>
          </a:p>
          <a:p>
            <a:pPr marL="914400" lvl="1" indent="-317500">
              <a:lnSpc>
                <a:spcPct val="115000"/>
              </a:lnSpc>
              <a:buClr>
                <a:srgbClr val="4D5156"/>
              </a:buClr>
              <a:buSzPts val="4000"/>
              <a:buAutoNum type="alphaL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Считаем градиент (частные производные по параметрам) по 1 точке </a:t>
            </a:r>
          </a:p>
          <a:p>
            <a:pPr marL="914400" lvl="1" indent="-317500">
              <a:lnSpc>
                <a:spcPct val="115000"/>
              </a:lnSpc>
              <a:buClr>
                <a:srgbClr val="4D5156"/>
              </a:buClr>
              <a:buSzPts val="4000"/>
              <a:buAutoNum type="alphaL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Обновляем веса </a:t>
            </a:r>
          </a:p>
          <a:p>
            <a:pPr marL="457200" indent="-342900">
              <a:lnSpc>
                <a:spcPct val="115000"/>
              </a:lnSpc>
              <a:buClr>
                <a:srgbClr val="4D5156"/>
              </a:buClr>
              <a:buSzPts val="4000"/>
              <a:buAutoNum type="arabi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Возвращаем веса</a:t>
            </a:r>
          </a:p>
        </p:txBody>
      </p:sp>
      <p:pic>
        <p:nvPicPr>
          <p:cNvPr id="152" name="Google Shape;488;p66" descr="Google Shape;488;p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265" y="5256220"/>
            <a:ext cx="1322608" cy="898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Google Shape;489;p66" descr="Google Shape;489;p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992" y="6012534"/>
            <a:ext cx="2322761" cy="645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Батчи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Батчи</a:t>
            </a:r>
          </a:p>
        </p:txBody>
      </p:sp>
      <p:sp>
        <p:nvSpPr>
          <p:cNvPr id="156" name="SGD на 1 точке может не стабильно сходиться…"/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</p:spPr>
        <p:txBody>
          <a:bodyPr/>
          <a:lstStyle/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SGD на 1 точке может не стабильно сходиться</a:t>
            </a:r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обновление весов затратный процесс</a:t>
            </a:r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Нет возможности применить модель на всем датасете и посчитать градиент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Батчи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Батчи</a:t>
            </a:r>
          </a:p>
        </p:txBody>
      </p:sp>
      <p:sp>
        <p:nvSpPr>
          <p:cNvPr id="159" name="SGD на 1 примере может не стабильно сходиться…"/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</p:spPr>
        <p:txBody>
          <a:bodyPr/>
          <a:lstStyle/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SGD на 1 примере может не стабильно сходиться</a:t>
            </a:r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обновление весов затратный процесс</a:t>
            </a:r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Нет возможности применить модель на всем датасете и посчитать градиент</a:t>
            </a:r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endParaRPr/>
          </a:p>
          <a:p>
            <a:pPr lvl="1" indent="228600" defTabSz="825500">
              <a:lnSpc>
                <a:spcPct val="90000"/>
              </a:lnSpc>
              <a:spcBef>
                <a:spcPts val="1600"/>
              </a:spcBef>
              <a:defRPr sz="4000"/>
            </a:pPr>
            <a:r>
              <a:t>Решение:</a:t>
            </a:r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Применять модель на наборе обучающих примеров (мини батч)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Перцептрон Розенблатта</a:t>
            </a:r>
          </a:p>
        </p:txBody>
      </p:sp>
      <p:pic>
        <p:nvPicPr>
          <p:cNvPr id="154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0014" y="6494702"/>
            <a:ext cx="8673231" cy="607126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Пункт списка…"/>
          <p:cNvSpPr txBox="1"/>
          <p:nvPr/>
        </p:nvSpPr>
        <p:spPr>
          <a:xfrm>
            <a:off x="955829" y="3131155"/>
            <a:ext cx="22472341" cy="341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355600">
              <a:lnSpc>
                <a:spcPct val="150000"/>
              </a:lnSpc>
              <a:defRPr sz="4000" b="0">
                <a:solidFill>
                  <a:srgbClr val="35545C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В 1958 году Фрэнк Розенблатт опубликовал отчет о своей работе по исследованию хранения и организации информации в мозге. В этой публикации впервые была сформулирована модель простой нейронной сети состоящей из слоя сенсоров, ассоциативных и реагирующего элементов.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Пункт списка…"/>
              <p:cNvSpPr txBox="1"/>
              <p:nvPr/>
            </p:nvSpPr>
            <p:spPr>
              <a:xfrm>
                <a:off x="4050643" y="8086125"/>
                <a:ext cx="7924356" cy="329335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spAutoFit/>
              </a:bodyPr>
              <a:lstStyle/>
              <a:p>
                <a:pPr algn="l" defTabSz="355600">
                  <a:lnSpc>
                    <a:spcPct val="150000"/>
                  </a:lnSpc>
                  <a:defRPr sz="2400" b="0">
                    <a:solidFill>
                      <a:srgbClr val="35545C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t>Sensors(S) - элементы могут находиться в состоянии покоя или возбуждения. </a:t>
                </a:r>
              </a:p>
              <a:p>
                <a:pPr algn="l" defTabSz="355600">
                  <a:lnSpc>
                    <a:spcPct val="150000"/>
                  </a:lnSpc>
                  <a:defRPr sz="2400" b="0">
                    <a:solidFill>
                      <a:srgbClr val="35545C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t>Association(A) - элементы активируются если активно достаточное количество S. </a:t>
                </a:r>
              </a:p>
              <a:p>
                <a:pPr algn="l" defTabSz="355600">
                  <a:lnSpc>
                    <a:spcPct val="150000"/>
                  </a:lnSpc>
                  <a:defRPr sz="2400" b="0">
                    <a:solidFill>
                      <a:srgbClr val="35545C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t>Response(R) - элемент суммирует A-элементы с весами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250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2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sz="32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>
          <p:sp>
            <p:nvSpPr>
              <p:cNvPr id="156" name="Пункт списка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643" y="8086125"/>
                <a:ext cx="7924356" cy="3293359"/>
              </a:xfrm>
              <a:prstGeom prst="rect">
                <a:avLst/>
              </a:prstGeom>
              <a:blipFill>
                <a:blip r:embed="rId3"/>
                <a:stretch>
                  <a:fillRect l="-1692" r="-385" b="-942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Батчи. Градиентный спуск по батчам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Батчи. Градиентный спуск по батчам</a:t>
            </a:r>
          </a:p>
        </p:txBody>
      </p:sp>
      <p:sp>
        <p:nvSpPr>
          <p:cNvPr id="162" name="Случайно инициализируем веса (~N(0, σ^2))…"/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</p:spPr>
        <p:txBody>
          <a:bodyPr/>
          <a:lstStyle/>
          <a:p>
            <a:pPr marL="457200" indent="-342900">
              <a:lnSpc>
                <a:spcPct val="115000"/>
              </a:lnSpc>
              <a:buClr>
                <a:srgbClr val="595959"/>
              </a:buClr>
              <a:buSzPts val="4000"/>
              <a:buAutoNum type="arabicPeriod"/>
              <a:defRPr sz="4000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Случайно инициализируем веса (~N(0</a:t>
            </a:r>
            <a:r>
              <a:rPr>
                <a:solidFill>
                  <a:srgbClr val="4D5156"/>
                </a:solidFill>
              </a:rPr>
              <a:t>, σ^2))</a:t>
            </a:r>
          </a:p>
          <a:p>
            <a:pPr marL="457200" indent="-342900">
              <a:lnSpc>
                <a:spcPct val="115000"/>
              </a:lnSpc>
              <a:buClr>
                <a:srgbClr val="4D5156"/>
              </a:buClr>
              <a:buSzPts val="4000"/>
              <a:buAutoNum type="arabi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Повторяем до схождения в минимум:</a:t>
            </a:r>
          </a:p>
          <a:p>
            <a:pPr marL="914400" lvl="1" indent="-342900">
              <a:lnSpc>
                <a:spcPct val="115000"/>
              </a:lnSpc>
              <a:buClr>
                <a:srgbClr val="4D5156"/>
              </a:buClr>
              <a:buSzPts val="4000"/>
              <a:buAutoNum type="alphaL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Выбираем батч из B точек</a:t>
            </a:r>
          </a:p>
          <a:p>
            <a:pPr marL="914400" lvl="1" indent="-342900">
              <a:lnSpc>
                <a:spcPct val="115000"/>
              </a:lnSpc>
              <a:buClr>
                <a:srgbClr val="4D5156"/>
              </a:buClr>
              <a:buSzPts val="4000"/>
              <a:buAutoNum type="alphaL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Считаем градиент (частные производные по параметрам) по B точкам</a:t>
            </a:r>
            <a:br/>
            <a:endParaRPr/>
          </a:p>
          <a:p>
            <a:pPr marL="914400" lvl="1" indent="-342900">
              <a:lnSpc>
                <a:spcPct val="115000"/>
              </a:lnSpc>
              <a:buClr>
                <a:srgbClr val="4D5156"/>
              </a:buClr>
              <a:buSzPts val="4000"/>
              <a:buAutoNum type="alphaL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Обновляем веса </a:t>
            </a:r>
          </a:p>
          <a:p>
            <a:pPr marL="457200" indent="-342900">
              <a:lnSpc>
                <a:spcPct val="115000"/>
              </a:lnSpc>
              <a:buClr>
                <a:srgbClr val="4D5156"/>
              </a:buClr>
              <a:buSzPts val="4000"/>
              <a:buAutoNum type="arabi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Возвращаем веса</a:t>
            </a:r>
          </a:p>
        </p:txBody>
      </p:sp>
      <p:pic>
        <p:nvPicPr>
          <p:cNvPr id="163" name="Google Shape;498;p67" descr="Google Shape;498;p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545" y="6845191"/>
            <a:ext cx="10042548" cy="6859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Google Shape;497;p67" descr="Google Shape;497;p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216" y="6732453"/>
            <a:ext cx="2579608" cy="641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Google Shape;496;p67" descr="Google Shape;496;p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358" y="5989793"/>
            <a:ext cx="3221761" cy="641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Батчи. Градиентный спуск по батчам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Батчи. Градиентный спуск по батчам</a:t>
            </a:r>
          </a:p>
        </p:txBody>
      </p:sp>
      <p:sp>
        <p:nvSpPr>
          <p:cNvPr id="168" name="Благодаря усреднению градиентов алгоритм может стабильнее сходиться…"/>
          <p:cNvSpPr txBox="1">
            <a:spLocks noGrp="1"/>
          </p:cNvSpPr>
          <p:nvPr>
            <p:ph type="body" idx="1"/>
          </p:nvPr>
        </p:nvSpPr>
        <p:spPr>
          <a:xfrm>
            <a:off x="1270000" y="5923039"/>
            <a:ext cx="21844000" cy="6522961"/>
          </a:xfrm>
          <a:prstGeom prst="rect">
            <a:avLst/>
          </a:prstGeom>
        </p:spPr>
        <p:txBody>
          <a:bodyPr/>
          <a:lstStyle/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Благодаря усреднению градиентов алгоритм может стабильнее сходиться</a:t>
            </a:r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Среднее арифметическое - аддитивная операция, поэтому можно считать градиенты от разных батчей на разных GPU и усреднять их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Батчи. Формирование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Батчи. Формирование</a:t>
            </a:r>
          </a:p>
        </p:txBody>
      </p:sp>
      <p:sp>
        <p:nvSpPr>
          <p:cNvPr id="171" name="Случайно перед началом новой эпохи…"/>
          <p:cNvSpPr txBox="1">
            <a:spLocks noGrp="1"/>
          </p:cNvSpPr>
          <p:nvPr>
            <p:ph type="body" idx="1"/>
          </p:nvPr>
        </p:nvSpPr>
        <p:spPr>
          <a:xfrm>
            <a:off x="1270000" y="5923039"/>
            <a:ext cx="21844000" cy="6522961"/>
          </a:xfrm>
          <a:prstGeom prst="rect">
            <a:avLst/>
          </a:prstGeom>
        </p:spPr>
        <p:txBody>
          <a:bodyPr/>
          <a:lstStyle/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Случайно перед началом новой эпохи</a:t>
            </a:r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Псевдослучайно перед началом новой эпохи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Оптимизаторы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0167043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Оптимизаторы</a:t>
            </a:r>
          </a:p>
        </p:txBody>
      </p:sp>
      <p:sp>
        <p:nvSpPr>
          <p:cNvPr id="315" name="Google Shape;442;p59"/>
          <p:cNvSpPr txBox="1"/>
          <p:nvPr/>
        </p:nvSpPr>
        <p:spPr>
          <a:xfrm>
            <a:off x="7738298" y="4017020"/>
            <a:ext cx="10734007" cy="5772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sz="3839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SGD (неадапт.) </a:t>
            </a:r>
          </a:p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sz="3839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SDG Momentum</a:t>
            </a:r>
          </a:p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sz="3839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RMSProp </a:t>
            </a:r>
          </a:p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sz="3839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Adagrad</a:t>
            </a:r>
          </a:p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sz="3839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Adadelta</a:t>
            </a:r>
          </a:p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sz="3839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Adam</a:t>
            </a:r>
          </a:p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sz="3839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AdamW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Оптимизаторы. Momentum</a:t>
            </a:r>
          </a:p>
        </p:txBody>
      </p:sp>
      <p:sp>
        <p:nvSpPr>
          <p:cNvPr id="318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quarter" idx="1"/>
          </p:nvPr>
        </p:nvSpPr>
        <p:spPr>
          <a:xfrm>
            <a:off x="6302365" y="5149800"/>
            <a:ext cx="10610783" cy="3416400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velocity = momentum (0.9-0.99)* velocity - lr*gradient</a:t>
            </a: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 = w + velocity (скорость-вектор)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Оптимизаторы. Adagrad</a:t>
            </a:r>
          </a:p>
        </p:txBody>
      </p:sp>
      <p:sp>
        <p:nvSpPr>
          <p:cNvPr id="321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half" idx="1"/>
          </p:nvPr>
        </p:nvSpPr>
        <p:spPr>
          <a:xfrm>
            <a:off x="3449734" y="4148155"/>
            <a:ext cx="17484532" cy="5419690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 defTabSz="914400">
              <a:lnSpc>
                <a:spcPct val="1035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Адаптивный lr для разных измерений весов, так вклад каждого измерения в выбранное направление стабилизируется</a:t>
            </a:r>
          </a:p>
          <a:p>
            <a:pPr marL="0" indent="0" defTabSz="914400">
              <a:lnSpc>
                <a:spcPct val="1035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marL="0" indent="0" defTabSz="914400">
              <a:lnSpc>
                <a:spcPct val="1035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accumulated += gradient ** 2</a:t>
            </a:r>
          </a:p>
          <a:p>
            <a:pPr marL="0" indent="0" defTabSz="914400">
              <a:lnSpc>
                <a:spcPct val="1035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adapt_lr = lr / sqrt (accumulated) </a:t>
            </a:r>
          </a:p>
          <a:p>
            <a:pPr marL="0" indent="0" defTabSz="914400">
              <a:lnSpc>
                <a:spcPct val="1035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 = w - adapt_lr * gradient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Оптимизаторы. RMSprop</a:t>
            </a:r>
          </a:p>
        </p:txBody>
      </p:sp>
      <p:sp>
        <p:nvSpPr>
          <p:cNvPr id="324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half" idx="1"/>
          </p:nvPr>
        </p:nvSpPr>
        <p:spPr>
          <a:xfrm>
            <a:off x="2828572" y="4234792"/>
            <a:ext cx="19008876" cy="6802232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accumulated += rho (0.9 - 0.99) * accumulated + (1- rho) * gradient ** 2</a:t>
            </a: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adapt_lr = lr / sqrt (accumulated) </a:t>
            </a: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 = w - adapt_lr * gradient</a:t>
            </a: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Аккумуляция градиента за последние шаги, а не всегда как в Adagrad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Оптимизаторы. RMSprop</a:t>
            </a:r>
          </a:p>
        </p:txBody>
      </p:sp>
      <p:sp>
        <p:nvSpPr>
          <p:cNvPr id="327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idx="1"/>
          </p:nvPr>
        </p:nvSpPr>
        <p:spPr>
          <a:xfrm>
            <a:off x="1762104" y="3635884"/>
            <a:ext cx="20859792" cy="6444232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 defTabSz="914400">
              <a:lnSpc>
                <a:spcPct val="92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Adam = RMSProp + Momentum</a:t>
            </a:r>
          </a:p>
          <a:p>
            <a:pPr marL="0" indent="0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Адаптивный Lr применяется не к градиенту, а к скорости как в Momentum</a:t>
            </a:r>
          </a:p>
          <a:p>
            <a:pPr marL="0" indent="0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marL="0" indent="0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velocity = beta1 * velocity + (1-beta1) * gradient</a:t>
            </a:r>
          </a:p>
          <a:p>
            <a:pPr marL="0" indent="0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accumulated = beta2 * accumulated + (1-beta2) * gradient ** 2</a:t>
            </a:r>
          </a:p>
          <a:p>
            <a:pPr marL="0" indent="0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adapt_lr = lr / sqrt (accumulated)</a:t>
            </a:r>
          </a:p>
          <a:p>
            <a:pPr marL="0" indent="0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 = w - adapt_lr * velocity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Домашнее задани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Домашнее задание</a:t>
            </a:r>
          </a:p>
        </p:txBody>
      </p:sp>
      <p:sp>
        <p:nvSpPr>
          <p:cNvPr id="330" name="Настроить IDE для работы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>
              <a:buFont typeface="Courier New"/>
              <a:buChar char="o"/>
            </a:pPr>
            <a:r>
              <a:t>Написать на PyTorch forward и backward полносвязного слоя без использования autograd</a:t>
            </a:r>
          </a:p>
          <a:p>
            <a:pPr>
              <a:buFont typeface="Courier New"/>
              <a:buChar char="o"/>
            </a:pPr>
            <a:r>
              <a:t>Написать 1-2 адаптивных оптимизатора</a:t>
            </a:r>
          </a:p>
          <a:p>
            <a:pPr>
              <a:buFont typeface="Courier New"/>
              <a:buChar char="o"/>
            </a:pPr>
            <a:r>
              <a:t> Решить задачу нахождения корней квадратного уравнения методом градиентного спуска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Перцептрон Розенблатта</a:t>
            </a:r>
          </a:p>
        </p:txBody>
      </p:sp>
      <p:sp>
        <p:nvSpPr>
          <p:cNvPr id="159" name="Пункт списка…"/>
          <p:cNvSpPr txBox="1"/>
          <p:nvPr/>
        </p:nvSpPr>
        <p:spPr>
          <a:xfrm>
            <a:off x="1252489" y="3520167"/>
            <a:ext cx="22295586" cy="1604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355600">
              <a:lnSpc>
                <a:spcPct val="150000"/>
              </a:lnSpc>
              <a:defRPr sz="4000" b="0">
                <a:solidFill>
                  <a:srgbClr val="35545C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Коэффициенты S-A слоя в простом перцептроне выбирались случайным образом из значений {-1, 0, 1}. А вот коэффициенты A-R слоя «обучались» методом коррекции ошибки.</a:t>
            </a:r>
          </a:p>
        </p:txBody>
      </p:sp>
      <p:pic>
        <p:nvPicPr>
          <p:cNvPr id="16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387" y="9593415"/>
            <a:ext cx="4149114" cy="2764996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Уравнение"/>
              <p:cNvSpPr txBox="1"/>
              <p:nvPr/>
            </p:nvSpPr>
            <p:spPr>
              <a:xfrm>
                <a:off x="6268672" y="7411490"/>
                <a:ext cx="3908543" cy="10761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nor/>
                        </m:rPr>
                        <a:rPr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sz="2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limLow>
                                <m:limLowPr>
                                  <m:ctrlPr>
                                    <a:rPr sz="27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sz="27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</m:e>
                                <m:lim>
                                  <m:r>
                                    <a:rPr sz="27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27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lim>
                              </m:limLow>
                            </m:e>
                            <m:lim>
                              <m: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Upp>
                          <m:sSub>
                            <m:sSubPr>
                              <m:ctrlP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2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sz="2800"/>
              </a:p>
            </p:txBody>
          </p:sp>
        </mc:Choice>
        <mc:Fallback>
          <p:sp>
            <p:nvSpPr>
              <p:cNvPr id="161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672" y="7411490"/>
                <a:ext cx="3908543" cy="1076114"/>
              </a:xfrm>
              <a:prstGeom prst="rect">
                <a:avLst/>
              </a:prstGeom>
              <a:blipFill>
                <a:blip r:embed="rId3"/>
                <a:stretch>
                  <a:fillRect l="-156" r="-62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2" name="Picture 1" descr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0014" y="6494702"/>
            <a:ext cx="8673231" cy="6071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Спасибо за внимание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Спасибо за внимание!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Перцептрон Розенблатта</a:t>
            </a:r>
          </a:p>
        </p:txBody>
      </p:sp>
      <p:sp>
        <p:nvSpPr>
          <p:cNvPr id="165" name="Пункт списка…"/>
          <p:cNvSpPr txBox="1"/>
          <p:nvPr/>
        </p:nvSpPr>
        <p:spPr>
          <a:xfrm>
            <a:off x="1351524" y="3346598"/>
            <a:ext cx="21844001" cy="2511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355600">
              <a:lnSpc>
                <a:spcPct val="150000"/>
              </a:lnSpc>
              <a:defRPr sz="4000" b="0">
                <a:solidFill>
                  <a:srgbClr val="35545C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В то время были получены потрясающие результаты в области компьютерного зрения. Одно из самых известных заблуждений касательно перцептрона заключается в том, что он не может решить задачу XOR. С этой задачей перцептрон так же справляется</a:t>
            </a:r>
          </a:p>
        </p:txBody>
      </p:sp>
      <p:pic>
        <p:nvPicPr>
          <p:cNvPr id="166" name="xor.png" descr="x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512" y="7890761"/>
            <a:ext cx="6457462" cy="2471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1200px-Perceptron-xor-task.svg.png" descr="1200px-Perceptron-xor-task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098" y="5801703"/>
            <a:ext cx="10112955" cy="6649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Перцептрон в общем виде</a:t>
            </a:r>
          </a:p>
        </p:txBody>
      </p:sp>
      <p:pic>
        <p:nvPicPr>
          <p:cNvPr id="170" name="Изображение" descr="Изображение"/>
          <p:cNvPicPr>
            <a:picLocks noChangeAspect="1"/>
          </p:cNvPicPr>
          <p:nvPr/>
        </p:nvPicPr>
        <p:blipFill>
          <a:blip r:embed="rId2"/>
          <a:srcRect t="5198"/>
          <a:stretch>
            <a:fillRect/>
          </a:stretch>
        </p:blipFill>
        <p:spPr>
          <a:xfrm>
            <a:off x="-544" y="3600099"/>
            <a:ext cx="24385088" cy="10145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73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t>Полносвязная сеть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berSchool_light">
  <a:themeElements>
    <a:clrScheme name="SberSchool_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SberSchool_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berSchool_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berSchool_light">
  <a:themeElements>
    <a:clrScheme name="SberSchool_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SberSchool_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berSchool_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1238</Words>
  <Application>Microsoft Office PowerPoint</Application>
  <PresentationFormat>Произвольный</PresentationFormat>
  <Paragraphs>227</Paragraphs>
  <Slides>60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60</vt:i4>
      </vt:variant>
    </vt:vector>
  </HeadingPairs>
  <TitlesOfParts>
    <vt:vector size="71" baseType="lpstr">
      <vt:lpstr>Arial</vt:lpstr>
      <vt:lpstr>Calibri</vt:lpstr>
      <vt:lpstr>Cambria Math</vt:lpstr>
      <vt:lpstr>Courier New</vt:lpstr>
      <vt:lpstr>Helvetica</vt:lpstr>
      <vt:lpstr>Helvetica Light</vt:lpstr>
      <vt:lpstr>Helvetica Neue</vt:lpstr>
      <vt:lpstr>Helvetica Neue Light</vt:lpstr>
      <vt:lpstr>SB Sans Display Semibold</vt:lpstr>
      <vt:lpstr>SBSansDisplay-Light</vt:lpstr>
      <vt:lpstr>SberSchool_light</vt:lpstr>
      <vt:lpstr>Нейронные сети</vt:lpstr>
      <vt:lpstr>Вводное занятие </vt:lpstr>
      <vt:lpstr>Презентация PowerPoint</vt:lpstr>
      <vt:lpstr>История глубокого обучения</vt:lpstr>
      <vt:lpstr>Перцептрон Розенблатта</vt:lpstr>
      <vt:lpstr>Перцептрон Розенблатта</vt:lpstr>
      <vt:lpstr>Перцептрон Розенблатта</vt:lpstr>
      <vt:lpstr>Перцептрон в общем виде</vt:lpstr>
      <vt:lpstr>Презентация PowerPoint</vt:lpstr>
      <vt:lpstr>Полносвязная сеть. Один нейрон</vt:lpstr>
      <vt:lpstr>Полносвязная сеть. Комбинация нейронов</vt:lpstr>
      <vt:lpstr>Полносвязная сеть. Скрытый слой</vt:lpstr>
      <vt:lpstr>Полносвязная сеть. Входы одного нейрона</vt:lpstr>
      <vt:lpstr>Полносвязная сеть. Глубокая сеть</vt:lpstr>
      <vt:lpstr>Презентация PowerPoint</vt:lpstr>
      <vt:lpstr>Активация. Важность активации</vt:lpstr>
      <vt:lpstr>Активация. Важность активации</vt:lpstr>
      <vt:lpstr>Активация. Функции активации</vt:lpstr>
      <vt:lpstr>Активация. Функции активации</vt:lpstr>
      <vt:lpstr>Презентация PowerPoint</vt:lpstr>
      <vt:lpstr>Функция потерь</vt:lpstr>
      <vt:lpstr>Функция потерь для разных задач</vt:lpstr>
      <vt:lpstr>Функция потерь для разных задач</vt:lpstr>
      <vt:lpstr>Презентация PowerPoint</vt:lpstr>
      <vt:lpstr>Обратное распространение ошибки</vt:lpstr>
      <vt:lpstr>Обратное распространение ошибки</vt:lpstr>
      <vt:lpstr>Обратное распространение ошибки</vt:lpstr>
      <vt:lpstr>Обратное распространение ошибки</vt:lpstr>
      <vt:lpstr>Обратное распространение ошибки</vt:lpstr>
      <vt:lpstr>Обратное распространение ошибки</vt:lpstr>
      <vt:lpstr>Обратное распространение ошибки</vt:lpstr>
      <vt:lpstr>Обратное распространение ошибки</vt:lpstr>
      <vt:lpstr>Обратное распространение ошибки</vt:lpstr>
      <vt:lpstr>Презентация PowerPoint</vt:lpstr>
      <vt:lpstr>Градиентный спуск</vt:lpstr>
      <vt:lpstr>Градиентный спуск</vt:lpstr>
      <vt:lpstr>Градиентный спуск</vt:lpstr>
      <vt:lpstr>Градиентный спуск</vt:lpstr>
      <vt:lpstr>Градиентный спуск</vt:lpstr>
      <vt:lpstr>Градиентный спуск</vt:lpstr>
      <vt:lpstr>Лернинг рейт</vt:lpstr>
      <vt:lpstr>Лернинг рейт</vt:lpstr>
      <vt:lpstr>Лернинг рейт</vt:lpstr>
      <vt:lpstr>Лернинг рейт</vt:lpstr>
      <vt:lpstr>Лернинг рейт</vt:lpstr>
      <vt:lpstr>Презентация PowerPoint</vt:lpstr>
      <vt:lpstr>Батчи. Градиентный спуск по 1 точке</vt:lpstr>
      <vt:lpstr>Батчи</vt:lpstr>
      <vt:lpstr>Батчи</vt:lpstr>
      <vt:lpstr>Батчи. Градиентный спуск по батчам</vt:lpstr>
      <vt:lpstr>Батчи. Градиентный спуск по батчам</vt:lpstr>
      <vt:lpstr>Батчи. Формирование</vt:lpstr>
      <vt:lpstr>Презентация PowerPoint</vt:lpstr>
      <vt:lpstr>Оптимизаторы</vt:lpstr>
      <vt:lpstr>Оптимизаторы. Momentum</vt:lpstr>
      <vt:lpstr>Оптимизаторы. Adagrad</vt:lpstr>
      <vt:lpstr>Оптимизаторы. RMSprop</vt:lpstr>
      <vt:lpstr>Оптимизаторы. RMSprop</vt:lpstr>
      <vt:lpstr>Домашнее задание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Нейронные сети</dc:title>
  <cp:lastModifiedBy>Zhestkov Boris</cp:lastModifiedBy>
  <cp:revision>1</cp:revision>
  <dcterms:modified xsi:type="dcterms:W3CDTF">2022-10-06T15:17:57Z</dcterms:modified>
</cp:coreProperties>
</file>